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Average"/>
      <p:regular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verage-regular.fntdata"/><Relationship Id="rId25" Type="http://schemas.openxmlformats.org/officeDocument/2006/relationships/slide" Target="slides/slide21.xml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squema personalizado 1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000">
                <a:solidFill>
                  <a:schemeClr val="dk2"/>
                </a:solidFill>
              </a:rPr>
              <a:t>‹#›</a:t>
            </a:fld>
          </a:p>
        </p:txBody>
      </p:sp>
      <p:sp>
        <p:nvSpPr>
          <p:cNvPr id="58" name="Shape 58"/>
          <p:cNvSpPr txBox="1"/>
          <p:nvPr>
            <p:ph type="title"/>
          </p:nvPr>
        </p:nvSpPr>
        <p:spPr>
          <a:xfrm>
            <a:off x="811650" y="799739"/>
            <a:ext cx="6458400" cy="14799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811650" y="2432039"/>
            <a:ext cx="6458400" cy="2037599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PT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PT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7.jpg"/><Relationship Id="rId4" Type="http://schemas.openxmlformats.org/officeDocument/2006/relationships/image" Target="../media/image0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PT"/>
              <a:t>Workshop de Android CodeWeek</a:t>
            </a:r>
          </a:p>
        </p:txBody>
      </p:sp>
      <p:sp>
        <p:nvSpPr>
          <p:cNvPr id="65" name="Shape 65"/>
          <p:cNvSpPr txBox="1"/>
          <p:nvPr>
            <p:ph idx="1" type="subTitle"/>
          </p:nvPr>
        </p:nvSpPr>
        <p:spPr>
          <a:xfrm>
            <a:off x="4201025" y="3707600"/>
            <a:ext cx="19800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PT"/>
              <a:t>Dirigido por NIAEFEUP</a:t>
            </a:r>
          </a:p>
        </p:txBody>
      </p:sp>
      <p:pic>
        <p:nvPicPr>
          <p:cNvPr descr="niaefeup.png"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050" y="3707600"/>
            <a:ext cx="905150" cy="9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/>
              <a:t>Honeycomb 3.0</a:t>
            </a:r>
          </a:p>
        </p:txBody>
      </p:sp>
      <p:pic>
        <p:nvPicPr>
          <p:cNvPr descr="Honeycomb.png"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225" y="1357625"/>
            <a:ext cx="5351548" cy="334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/>
              <a:t>Ice Cream Sandwich 4.0</a:t>
            </a:r>
          </a:p>
        </p:txBody>
      </p:sp>
      <p:pic>
        <p:nvPicPr>
          <p:cNvPr descr="Icecreamsandwich.png"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338" y="1231375"/>
            <a:ext cx="1965324" cy="34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/>
              <a:t>Jelly Bean 4.1 - 4.3</a:t>
            </a:r>
          </a:p>
        </p:txBody>
      </p:sp>
      <p:pic>
        <p:nvPicPr>
          <p:cNvPr descr="JellyBean.jpeg"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524" y="1401074"/>
            <a:ext cx="1919800" cy="3413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ellyBean2.png"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5000" y="1401074"/>
            <a:ext cx="2047800" cy="341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/>
              <a:t>KitKat 4.4</a:t>
            </a:r>
          </a:p>
        </p:txBody>
      </p:sp>
      <p:pic>
        <p:nvPicPr>
          <p:cNvPr descr="kitkat.png"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837" y="1161500"/>
            <a:ext cx="2116324" cy="3762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/>
              <a:t>Lollipop 5.0</a:t>
            </a:r>
          </a:p>
        </p:txBody>
      </p:sp>
      <p:pic>
        <p:nvPicPr>
          <p:cNvPr descr="Lollipop.png"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563" y="1255749"/>
            <a:ext cx="2074874" cy="368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/>
              <a:t>Marshmallow 6.0</a:t>
            </a:r>
          </a:p>
        </p:txBody>
      </p:sp>
      <p:pic>
        <p:nvPicPr>
          <p:cNvPr descr="Marshmallow.png"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800" y="1161499"/>
            <a:ext cx="2100400" cy="37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/>
              <a:t>Nougat 7.0</a:t>
            </a:r>
          </a:p>
        </p:txBody>
      </p:sp>
      <p:pic>
        <p:nvPicPr>
          <p:cNvPr descr="Nougat.jpg"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025" y="1148025"/>
            <a:ext cx="2081949" cy="3701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/>
              <a:t>Roms Customizadas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1456375" y="1630675"/>
            <a:ext cx="6418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EFEFEF"/>
              </a:buClr>
              <a:buChar char="●"/>
            </a:pPr>
            <a:r>
              <a:rPr lang="pt-PT">
                <a:solidFill>
                  <a:srgbClr val="EFEFEF"/>
                </a:solidFill>
              </a:rPr>
              <a:t>Projetos open source (desenvolvidas por toda a gente).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EFEFEF"/>
              </a:buClr>
              <a:buChar char="●"/>
            </a:pPr>
            <a:r>
              <a:rPr lang="pt-PT">
                <a:solidFill>
                  <a:srgbClr val="EFEFEF"/>
                </a:solidFill>
              </a:rPr>
              <a:t>Novo design.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EFEFEF"/>
              </a:buClr>
              <a:buChar char="●"/>
            </a:pPr>
            <a:r>
              <a:rPr lang="pt-PT">
                <a:solidFill>
                  <a:srgbClr val="EFEFEF"/>
                </a:solidFill>
              </a:rPr>
              <a:t>Novas funcionalidades.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EFEFEF"/>
              </a:buClr>
              <a:buChar char="●"/>
            </a:pPr>
            <a:r>
              <a:rPr lang="pt-PT">
                <a:solidFill>
                  <a:srgbClr val="EFEFEF"/>
                </a:solidFill>
              </a:rPr>
              <a:t>Maior desempenho.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-228600" lvl="0" marL="457200">
              <a:spcBef>
                <a:spcPts val="0"/>
              </a:spcBef>
              <a:buClr>
                <a:srgbClr val="EFEFEF"/>
              </a:buClr>
              <a:buChar char="●"/>
            </a:pPr>
            <a:r>
              <a:rPr lang="pt-PT">
                <a:solidFill>
                  <a:srgbClr val="EFEFEF"/>
                </a:solidFill>
              </a:rPr>
              <a:t>Exemplos: Cyanogenmod, AOKP...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/>
              <a:t>Boas práticas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1447950" y="1680600"/>
            <a:ext cx="6816300" cy="23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Char char="●"/>
            </a:pPr>
            <a:r>
              <a:rPr lang="pt-PT">
                <a:solidFill>
                  <a:srgbClr val="F3F3F3"/>
                </a:solidFill>
              </a:rPr>
              <a:t>A </a:t>
            </a:r>
            <a:r>
              <a:rPr b="1" lang="pt-PT">
                <a:solidFill>
                  <a:srgbClr val="F3F3F3"/>
                </a:solidFill>
              </a:rPr>
              <a:t>thread</a:t>
            </a:r>
            <a:r>
              <a:rPr lang="pt-PT">
                <a:solidFill>
                  <a:srgbClr val="F3F3F3"/>
                </a:solidFill>
              </a:rPr>
              <a:t> principal é responsável pelo comportamento da UI.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Char char="●"/>
            </a:pPr>
            <a:r>
              <a:rPr lang="pt-PT">
                <a:solidFill>
                  <a:srgbClr val="F3F3F3"/>
                </a:solidFill>
              </a:rPr>
              <a:t>Não usar métodos deprecados.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Char char="●"/>
            </a:pPr>
            <a:r>
              <a:rPr lang="pt-PT">
                <a:solidFill>
                  <a:srgbClr val="F3F3F3"/>
                </a:solidFill>
              </a:rPr>
              <a:t>Desenvolver aplicações intuitivas.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Char char="●"/>
            </a:pPr>
            <a:r>
              <a:rPr lang="pt-PT">
                <a:solidFill>
                  <a:srgbClr val="F3F3F3"/>
                </a:solidFill>
              </a:rPr>
              <a:t>Necessário ter experiência com </a:t>
            </a:r>
            <a:r>
              <a:rPr b="1" lang="pt-PT">
                <a:solidFill>
                  <a:srgbClr val="F3F3F3"/>
                </a:solidFill>
              </a:rPr>
              <a:t>JAVA</a:t>
            </a:r>
            <a:r>
              <a:rPr lang="pt-PT">
                <a:solidFill>
                  <a:srgbClr val="F3F3F3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Char char="●"/>
            </a:pPr>
            <a:r>
              <a:rPr lang="pt-PT">
                <a:solidFill>
                  <a:srgbClr val="F3F3F3"/>
                </a:solidFill>
              </a:rPr>
              <a:t>Um código organizado.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pt-PT"/>
              <a:t>Programador Android</a:t>
            </a:r>
          </a:p>
        </p:txBody>
      </p:sp>
      <p:pic>
        <p:nvPicPr>
          <p:cNvPr descr="android-developer-salary.png"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576" y="1295425"/>
            <a:ext cx="4801425" cy="346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81125" y="181125"/>
            <a:ext cx="8795400" cy="478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811650" y="799739"/>
            <a:ext cx="6458400" cy="147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PT"/>
              <a:t>NIAEFEUP, quem somos?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811650" y="2432049"/>
            <a:ext cx="6458400" cy="138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pt-PT"/>
              <a:t>Estudantes do MIEIC</a:t>
            </a:r>
          </a:p>
          <a:p>
            <a:pPr indent="-228600" lvl="0" marL="457200" rtl="0">
              <a:spcBef>
                <a:spcPts val="0"/>
              </a:spcBef>
            </a:pPr>
            <a:r>
              <a:rPr lang="pt-PT"/>
              <a:t>Temos mantido contacto com Android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pt-PT"/>
              <a:t>Épocas de recrutamento</a:t>
            </a:r>
          </a:p>
          <a:p>
            <a:pPr indent="-228600" lvl="0" marL="457200">
              <a:spcBef>
                <a:spcPts val="0"/>
              </a:spcBef>
            </a:pPr>
            <a:r>
              <a:rPr lang="pt-PT"/>
              <a:t>Participação em projectos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/>
              <a:t>Requisitos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1843950" y="2012375"/>
            <a:ext cx="5456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1843950" y="1562325"/>
            <a:ext cx="5022300" cy="2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Char char="●"/>
            </a:pPr>
            <a:r>
              <a:rPr lang="pt-PT">
                <a:solidFill>
                  <a:srgbClr val="F3F3F3"/>
                </a:solidFill>
              </a:rPr>
              <a:t>Android Studio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Char char="●"/>
            </a:pPr>
            <a:r>
              <a:rPr lang="pt-PT">
                <a:solidFill>
                  <a:srgbClr val="F3F3F3"/>
                </a:solidFill>
              </a:rPr>
              <a:t>Dispositivo Android ou Máquina virtual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Char char="●"/>
            </a:pPr>
            <a:r>
              <a:rPr lang="pt-PT">
                <a:solidFill>
                  <a:srgbClr val="F3F3F3"/>
                </a:solidFill>
              </a:rPr>
              <a:t>Cabo USB (caso escolha Dispositivo Android)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  <a:buChar char="●"/>
            </a:pPr>
            <a:r>
              <a:rPr lang="pt-PT">
                <a:solidFill>
                  <a:srgbClr val="F3F3F3"/>
                </a:solidFill>
              </a:rPr>
              <a:t>Ligar Modo Debug (caso escolha Dispositivo Android)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/>
              <a:t>Programar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PT"/>
              <a:t>História do Android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pt-PT">
                <a:solidFill>
                  <a:schemeClr val="dk1"/>
                </a:solidFill>
              </a:rPr>
              <a:t>A</a:t>
            </a:r>
            <a:r>
              <a:rPr lang="pt-PT"/>
              <a:t>lpha (1.0)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pt-PT">
                <a:solidFill>
                  <a:schemeClr val="dk1"/>
                </a:solidFill>
              </a:rPr>
              <a:t>B</a:t>
            </a:r>
            <a:r>
              <a:rPr lang="pt-PT"/>
              <a:t>eta (1.1)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pt-PT">
                <a:solidFill>
                  <a:schemeClr val="dk1"/>
                </a:solidFill>
              </a:rPr>
              <a:t>C</a:t>
            </a:r>
            <a:r>
              <a:rPr lang="pt-PT"/>
              <a:t>upcake (1.5)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pt-PT">
                <a:solidFill>
                  <a:schemeClr val="dk1"/>
                </a:solidFill>
              </a:rPr>
              <a:t>D</a:t>
            </a:r>
            <a:r>
              <a:rPr lang="pt-PT"/>
              <a:t>onut (1.6)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pt-PT">
                <a:solidFill>
                  <a:schemeClr val="dk1"/>
                </a:solidFill>
              </a:rPr>
              <a:t>E</a:t>
            </a:r>
            <a:r>
              <a:rPr lang="pt-PT"/>
              <a:t>clair (2.0 / 2.1)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pt-PT">
                <a:solidFill>
                  <a:schemeClr val="dk1"/>
                </a:solidFill>
              </a:rPr>
              <a:t>F</a:t>
            </a:r>
            <a:r>
              <a:rPr lang="pt-PT"/>
              <a:t>royo (2.2)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pt-PT">
                <a:solidFill>
                  <a:schemeClr val="dk1"/>
                </a:solidFill>
              </a:rPr>
              <a:t>G</a:t>
            </a:r>
            <a:r>
              <a:rPr lang="pt-PT"/>
              <a:t>ingerbread (2.3) (</a:t>
            </a:r>
          </a:p>
          <a:p>
            <a:pPr indent="-228600" lvl="0" marL="457200" rtl="0">
              <a:spcBef>
                <a:spcPts val="0"/>
              </a:spcBef>
            </a:pPr>
            <a:r>
              <a:rPr lang="pt-PT">
                <a:solidFill>
                  <a:schemeClr val="dk1"/>
                </a:solidFill>
              </a:rPr>
              <a:t>H</a:t>
            </a:r>
            <a:r>
              <a:rPr lang="pt-PT"/>
              <a:t>oneycomb (3.0/ 3.1 / 3.2)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pt-PT">
                <a:solidFill>
                  <a:schemeClr val="dk1"/>
                </a:solidFill>
              </a:rPr>
              <a:t>I</a:t>
            </a:r>
            <a:r>
              <a:rPr lang="pt-PT"/>
              <a:t>ce Cream Sandwich (4.0)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pt-PT">
                <a:solidFill>
                  <a:schemeClr val="dk1"/>
                </a:solidFill>
              </a:rPr>
              <a:t>J</a:t>
            </a:r>
            <a:r>
              <a:rPr lang="pt-PT"/>
              <a:t>elly Bean (4.1 / 4.2 / 4.3)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pt-PT">
                <a:solidFill>
                  <a:schemeClr val="dk1"/>
                </a:solidFill>
              </a:rPr>
              <a:t>K</a:t>
            </a:r>
            <a:r>
              <a:rPr lang="pt-PT"/>
              <a:t>itKat (4.4)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pt-PT">
                <a:solidFill>
                  <a:schemeClr val="dk1"/>
                </a:solidFill>
              </a:rPr>
              <a:t>L</a:t>
            </a:r>
            <a:r>
              <a:rPr lang="pt-PT"/>
              <a:t>ollipop (5.0 / 5.1)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pt-PT">
                <a:solidFill>
                  <a:schemeClr val="dk1"/>
                </a:solidFill>
              </a:rPr>
              <a:t>M</a:t>
            </a:r>
            <a:r>
              <a:rPr lang="pt-PT"/>
              <a:t>arshmallow (6.0)</a:t>
            </a:r>
          </a:p>
          <a:p>
            <a:pPr indent="-228600" lvl="0" marL="457200">
              <a:spcBef>
                <a:spcPts val="0"/>
              </a:spcBef>
            </a:pPr>
            <a:r>
              <a:rPr lang="pt-PT">
                <a:solidFill>
                  <a:schemeClr val="dk1"/>
                </a:solidFill>
              </a:rPr>
              <a:t>N</a:t>
            </a:r>
            <a:r>
              <a:rPr lang="pt-PT"/>
              <a:t>ougat (7.0)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4241500" y="1389600"/>
            <a:ext cx="4205700" cy="24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EFEFEF"/>
              </a:buClr>
              <a:buChar char="●"/>
            </a:pPr>
            <a:r>
              <a:rPr lang="pt-PT">
                <a:solidFill>
                  <a:srgbClr val="EFEFEF"/>
                </a:solidFill>
              </a:rPr>
              <a:t>A versão alpha foi lançada em 2007.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EFEFEF"/>
              </a:buClr>
              <a:buChar char="●"/>
            </a:pPr>
            <a:r>
              <a:rPr lang="pt-PT">
                <a:solidFill>
                  <a:srgbClr val="EFEFEF"/>
                </a:solidFill>
              </a:rPr>
              <a:t>A versão 1.5 foi lançada com base no kernel Linux 2.6.27. Uma versão que conta pela primeira vez com um nome baseado num doce.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EFEFEF"/>
              </a:buClr>
              <a:buChar char="●"/>
            </a:pPr>
            <a:r>
              <a:rPr lang="pt-PT">
                <a:solidFill>
                  <a:srgbClr val="EFEFEF"/>
                </a:solidFill>
              </a:rPr>
              <a:t>O Honeycomb foi lançado exclusivamente para tablets.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EFEFEF"/>
              </a:buClr>
              <a:buChar char="●"/>
            </a:pPr>
            <a:r>
              <a:rPr lang="pt-PT">
                <a:solidFill>
                  <a:srgbClr val="EFEFEF"/>
                </a:solidFill>
              </a:rPr>
              <a:t>Nexus One foi lançado juntamente com o lançamento do Android 2.1 Eclair (android puro). O último telemóvel da linha Nexus foi o 6P. Será o ínicio da linha Pixel? (Pixel e Pixel XL)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/>
              <a:t>Alpha 1.0</a:t>
            </a:r>
          </a:p>
        </p:txBody>
      </p:sp>
      <p:pic>
        <p:nvPicPr>
          <p:cNvPr descr="alpha.png"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737" y="1450999"/>
            <a:ext cx="2264524" cy="33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/>
              <a:t>Cupcake 1.5</a:t>
            </a:r>
          </a:p>
        </p:txBody>
      </p:sp>
      <p:pic>
        <p:nvPicPr>
          <p:cNvPr descr="cupcake.png"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3899" y="1231375"/>
            <a:ext cx="2156199" cy="35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/>
              <a:t>Donut 1.6</a:t>
            </a:r>
          </a:p>
        </p:txBody>
      </p:sp>
      <p:pic>
        <p:nvPicPr>
          <p:cNvPr descr="donut.jpg"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275" y="1340500"/>
            <a:ext cx="2371449" cy="355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/>
              <a:t>Eclair 2.0 - 2.1</a:t>
            </a:r>
          </a:p>
        </p:txBody>
      </p:sp>
      <p:pic>
        <p:nvPicPr>
          <p:cNvPr descr="eclair.png"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211" y="1291300"/>
            <a:ext cx="2155574" cy="359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/>
              <a:t>Froyo 2.2</a:t>
            </a:r>
          </a:p>
        </p:txBody>
      </p:sp>
      <p:pic>
        <p:nvPicPr>
          <p:cNvPr descr="froyo.png"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874" y="1291275"/>
            <a:ext cx="2424250" cy="363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PT"/>
              <a:t>Gingerbread 2.3</a:t>
            </a:r>
          </a:p>
        </p:txBody>
      </p:sp>
      <p:pic>
        <p:nvPicPr>
          <p:cNvPr descr="gingerbread.png"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300" y="1121574"/>
            <a:ext cx="2275400" cy="379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